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7" r:id="rId4"/>
    <p:sldId id="259" r:id="rId6"/>
    <p:sldId id="261" r:id="rId7"/>
    <p:sldId id="263" r:id="rId8"/>
    <p:sldId id="265" r:id="rId9"/>
    <p:sldId id="267" r:id="rId10"/>
    <p:sldId id="269" r:id="rId11"/>
    <p:sldId id="271" r:id="rId12"/>
    <p:sldId id="272" r:id="rId13"/>
    <p:sldId id="273" r:id="rId14"/>
    <p:sldId id="274" r:id="rId15"/>
    <p:sldId id="275" r:id="rId16"/>
    <p:sldId id="277" r:id="rId17"/>
    <p:sldId id="278" r:id="rId18"/>
    <p:sldId id="280" r:id="rId19"/>
    <p:sldId id="281" r:id="rId20"/>
    <p:sldId id="279" r:id="rId21"/>
    <p:sldId id="283" r:id="rId22"/>
    <p:sldId id="285" r:id="rId23"/>
    <p:sldId id="287" r:id="rId24"/>
    <p:sldId id="290" r:id="rId25"/>
    <p:sldId id="291" r:id="rId26"/>
    <p:sldId id="292" r:id="rId27"/>
    <p:sldId id="293" r:id="rId28"/>
    <p:sldId id="289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14600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ppt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" y="0"/>
            <a:ext cx="1224343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88388" cy="6857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microsoft.com/office/2007/relationships/media" Target="../media/media1.wma"/><Relationship Id="rId3" Type="http://schemas.openxmlformats.org/officeDocument/2006/relationships/audio" Target="../media/media1.wma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图片 10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0"/>
            <a:ext cx="12188385" cy="6857999"/>
          </a:xfrm>
          <a:prstGeom prst="rect">
            <a:avLst/>
          </a:prstGeom>
        </p:spPr>
      </p:pic>
      <p:sp>
        <p:nvSpPr>
          <p:cNvPr id="110" name="TextBox 58"/>
          <p:cNvSpPr txBox="1"/>
          <p:nvPr/>
        </p:nvSpPr>
        <p:spPr>
          <a:xfrm>
            <a:off x="1991360" y="1340485"/>
            <a:ext cx="704469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6400" b="1" dirty="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学前教育简笔画</a:t>
            </a:r>
            <a:endParaRPr lang="zh-CN" sz="6400" b="1" dirty="0"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6400" b="1" dirty="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教程</a:t>
            </a:r>
            <a:endParaRPr lang="zh-CN" sz="6400" b="1" dirty="0"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pic>
        <p:nvPicPr>
          <p:cNvPr id="6" name="57d82d0e8bc9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822152" y="838804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2998196" cy="420370"/>
            <a:chOff x="568442" y="319364"/>
            <a:chExt cx="299819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290068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三、常见兽类画法举例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902970" y="1479550"/>
            <a:ext cx="10719435" cy="21697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（5）松鼠与老鼠的头、躯干形体相似，呈椭圆形。老鼠嘴巴尖，松鼠的嘴巴不太尖。但松鼠尾巴粗大，老鼠尾巴细长。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（6）狐狸的头部有个较长的尖嘴巴，三角形耳朵。它体型瘦削、尾巴大而蓬松，性格狡猾。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（7）狼的嘴巴长，尾巴大，有三角形耳朵，性情凶恶。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（8）猴子的脸部呈桃形，上圆下尖。它躯干瘦小，耳朵小，尾巴长。它的动作灵活，动态和结构与人相似。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735" y="3996055"/>
            <a:ext cx="2200275" cy="2162175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895" y="3967480"/>
            <a:ext cx="2200275" cy="2190750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730" y="4177030"/>
            <a:ext cx="2628900" cy="1771650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0190" y="4396105"/>
            <a:ext cx="2686050" cy="136207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2998196" cy="420370"/>
            <a:chOff x="568442" y="319364"/>
            <a:chExt cx="299819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290068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三、常见兽类画法举例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883920" y="1268730"/>
            <a:ext cx="10719435" cy="387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9）牛的头部呈倒梯形，两耳较平，躯干呈长方形，尾巴长，四肢较短。马是蹄类动物，属食草类。马的身体肌肉壮实，动作稳健。躯干和四肢是马的形体结构的核心。躯干可分为肩、腹、臂三部分。颈部将马的头与躯干连接起来。将马的脊柱骨连成一线，就决定了马的主要动态线。作画时先画出这条线，将有助于对马动态时的掌握充分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（10）羊的头部呈三角形，上部圆、下部尖。它的耳朵与尾巴略成三角形，躯干呈长方形，头上有角。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（11）小鹿的头上部圆、下部略尖，两耳向斜上方竖起。它的尾巴短小，四肢细长，动态优美。绘画时要注意鹿和羊的相似点及不同点。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0" y="2491105"/>
            <a:ext cx="5267325" cy="1276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3260" y="4989195"/>
            <a:ext cx="3076575" cy="1514475"/>
          </a:xfrm>
          <a:prstGeom prst="round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2120" y="5146675"/>
            <a:ext cx="1962150" cy="120015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2998196" cy="420370"/>
            <a:chOff x="568442" y="319364"/>
            <a:chExt cx="299819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290068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三、常见兽类画法举例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989330" y="1268730"/>
            <a:ext cx="10337165" cy="1938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（12）长颈鹿的脖子长、腿也长，头要画得小一些，这样才能显出其身材高大。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13）熊猫的头是扁圆形，耳朵是半圆形，眼睛周围有八字形黑眼圈，躯干是椭圆形，四腿粗短。它的腿、耳朵、眼圈与鼻子为黑色，脸部、躯干部皆为白色。熊的形体特征与熊猫相同，只是颜色不同。熊全身为黑棕色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（14）大象的特征是身躯高大，长鼻子、大耳朵，小尾巴、四腿粗壮。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4070985"/>
            <a:ext cx="2181225" cy="1609725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1020" y="4233545"/>
            <a:ext cx="2200275" cy="1314450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2720" y="4070985"/>
            <a:ext cx="2619375" cy="166687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02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90381" y="2853187"/>
            <a:ext cx="4246880" cy="1229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7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任务二 </a:t>
            </a:r>
            <a:endParaRPr lang="zh-CN" altLang="en-US" sz="37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7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禽鸟的特点与画法</a:t>
            </a:r>
            <a:endParaRPr lang="zh-CN" altLang="en-US" sz="37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1911076" cy="420370"/>
            <a:chOff x="568442" y="319364"/>
            <a:chExt cx="191107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81356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一、形体特征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989330" y="1268730"/>
            <a:ext cx="10337165" cy="31388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禽类可分为山禽、飞禽、家禽等，它们的身体和头大都是相似的、大小不同的椭圆形，禽类的形体主要由头颈、躯干、翅膀、尾巴和腿脚组成。由于这些动物生活条件各不相同，因而其外形特征也不相同。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（1）飞禽有阔翼类，如鹰、鹤、雁、海鸥等。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（2）雀类如麻雀、燕子等小鸟，它们的特点是翅膀小，动作灵活、频率快，一般是夹翅飞窜。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（3）鸭与鹅的头和躯干都是椭圆形，颈长而弯曲，动态呈“之”字形。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（4）母鸡和小鸡的头是圆形，躯干是椭圆形，嘴是三角形。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9280" y="4755515"/>
            <a:ext cx="1362075" cy="1019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200" y="4755515"/>
            <a:ext cx="2038350" cy="1238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5415" y="4755515"/>
            <a:ext cx="1981200" cy="1047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7010" y="4841240"/>
            <a:ext cx="2105025" cy="962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73403" y="323573"/>
            <a:ext cx="1911076" cy="420370"/>
            <a:chOff x="568442" y="319364"/>
            <a:chExt cx="1911077" cy="420371"/>
          </a:xfrm>
        </p:grpSpPr>
        <p:sp>
          <p:nvSpPr>
            <p:cNvPr id="24" name="文本框 23"/>
            <p:cNvSpPr txBox="1"/>
            <p:nvPr/>
          </p:nvSpPr>
          <p:spPr>
            <a:xfrm>
              <a:off x="665958" y="319364"/>
              <a:ext cx="181356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二、主要特征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7" name="任意多边形 26"/>
          <p:cNvSpPr/>
          <p:nvPr/>
        </p:nvSpPr>
        <p:spPr>
          <a:xfrm>
            <a:off x="-12700" y="2741952"/>
            <a:ext cx="12241207" cy="4111437"/>
          </a:xfrm>
          <a:custGeom>
            <a:avLst/>
            <a:gdLst>
              <a:gd name="connsiteX0" fmla="*/ 0 w 9020175"/>
              <a:gd name="connsiteY0" fmla="*/ 3895725 h 3895725"/>
              <a:gd name="connsiteX1" fmla="*/ 4581525 w 9020175"/>
              <a:gd name="connsiteY1" fmla="*/ 942975 h 3895725"/>
              <a:gd name="connsiteX2" fmla="*/ 9020175 w 9020175"/>
              <a:gd name="connsiteY2" fmla="*/ 0 h 3895725"/>
              <a:gd name="connsiteX0-1" fmla="*/ 0 w 9020175"/>
              <a:gd name="connsiteY0-2" fmla="*/ 3895725 h 3895725"/>
              <a:gd name="connsiteX1-3" fmla="*/ 4581525 w 9020175"/>
              <a:gd name="connsiteY1-4" fmla="*/ 942975 h 3895725"/>
              <a:gd name="connsiteX2-5" fmla="*/ 9020175 w 9020175"/>
              <a:gd name="connsiteY2-6" fmla="*/ 0 h 3895725"/>
              <a:gd name="connsiteX0-7" fmla="*/ 0 w 9020175"/>
              <a:gd name="connsiteY0-8" fmla="*/ 3895725 h 3895725"/>
              <a:gd name="connsiteX1-9" fmla="*/ 4533900 w 9020175"/>
              <a:gd name="connsiteY1-10" fmla="*/ 771525 h 3895725"/>
              <a:gd name="connsiteX2-11" fmla="*/ 9020175 w 9020175"/>
              <a:gd name="connsiteY2-12" fmla="*/ 0 h 3895725"/>
              <a:gd name="connsiteX0-13" fmla="*/ 0 w 9020175"/>
              <a:gd name="connsiteY0-14" fmla="*/ 3896127 h 3896127"/>
              <a:gd name="connsiteX1-15" fmla="*/ 4533900 w 9020175"/>
              <a:gd name="connsiteY1-16" fmla="*/ 771927 h 3896127"/>
              <a:gd name="connsiteX2-17" fmla="*/ 9020175 w 9020175"/>
              <a:gd name="connsiteY2-18" fmla="*/ 402 h 3896127"/>
              <a:gd name="connsiteX0-19" fmla="*/ 0 w 9020175"/>
              <a:gd name="connsiteY0-20" fmla="*/ 3896127 h 3896127"/>
              <a:gd name="connsiteX1-21" fmla="*/ 4533900 w 9020175"/>
              <a:gd name="connsiteY1-22" fmla="*/ 771927 h 3896127"/>
              <a:gd name="connsiteX2-23" fmla="*/ 9020175 w 9020175"/>
              <a:gd name="connsiteY2-24" fmla="*/ 402 h 3896127"/>
              <a:gd name="connsiteX0-25" fmla="*/ 0 w 9163050"/>
              <a:gd name="connsiteY0-26" fmla="*/ 4067388 h 4067388"/>
              <a:gd name="connsiteX1-27" fmla="*/ 4676775 w 9163050"/>
              <a:gd name="connsiteY1-28" fmla="*/ 771738 h 4067388"/>
              <a:gd name="connsiteX2-29" fmla="*/ 9163050 w 9163050"/>
              <a:gd name="connsiteY2-30" fmla="*/ 213 h 4067388"/>
              <a:gd name="connsiteX0-31" fmla="*/ 0 w 9210675"/>
              <a:gd name="connsiteY0-32" fmla="*/ 4124556 h 4124556"/>
              <a:gd name="connsiteX1-33" fmla="*/ 4724400 w 9210675"/>
              <a:gd name="connsiteY1-34" fmla="*/ 771756 h 4124556"/>
              <a:gd name="connsiteX2-35" fmla="*/ 9210675 w 9210675"/>
              <a:gd name="connsiteY2-36" fmla="*/ 231 h 4124556"/>
              <a:gd name="connsiteX0-37" fmla="*/ 0 w 9182100"/>
              <a:gd name="connsiteY0-38" fmla="*/ 3921278 h 3921278"/>
              <a:gd name="connsiteX1-39" fmla="*/ 4724400 w 9182100"/>
              <a:gd name="connsiteY1-40" fmla="*/ 568478 h 3921278"/>
              <a:gd name="connsiteX2-41" fmla="*/ 9182100 w 9182100"/>
              <a:gd name="connsiteY2-42" fmla="*/ 6503 h 3921278"/>
              <a:gd name="connsiteX0-43" fmla="*/ 0 w 9182100"/>
              <a:gd name="connsiteY0-44" fmla="*/ 3969956 h 3969956"/>
              <a:gd name="connsiteX1-45" fmla="*/ 4724400 w 9182100"/>
              <a:gd name="connsiteY1-46" fmla="*/ 617156 h 3969956"/>
              <a:gd name="connsiteX2-47" fmla="*/ 9182100 w 9182100"/>
              <a:gd name="connsiteY2-48" fmla="*/ 55181 h 3969956"/>
              <a:gd name="connsiteX0-49" fmla="*/ 0 w 9182100"/>
              <a:gd name="connsiteY0-50" fmla="*/ 3978254 h 3978254"/>
              <a:gd name="connsiteX1-51" fmla="*/ 4724400 w 9182100"/>
              <a:gd name="connsiteY1-52" fmla="*/ 625454 h 3978254"/>
              <a:gd name="connsiteX2-53" fmla="*/ 9182100 w 9182100"/>
              <a:gd name="connsiteY2-54" fmla="*/ 63479 h 3978254"/>
              <a:gd name="connsiteX0-55" fmla="*/ 0 w 9182100"/>
              <a:gd name="connsiteY0-56" fmla="*/ 3994887 h 3994887"/>
              <a:gd name="connsiteX1-57" fmla="*/ 4724400 w 9182100"/>
              <a:gd name="connsiteY1-58" fmla="*/ 642087 h 3994887"/>
              <a:gd name="connsiteX2-59" fmla="*/ 9182100 w 9182100"/>
              <a:gd name="connsiteY2-60" fmla="*/ 80112 h 39948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82100" h="3994887">
                <a:moveTo>
                  <a:pt x="0" y="3994887"/>
                </a:moveTo>
                <a:cubicBezTo>
                  <a:pt x="1215231" y="2805055"/>
                  <a:pt x="2908300" y="1380274"/>
                  <a:pt x="4724400" y="642087"/>
                </a:cubicBezTo>
                <a:cubicBezTo>
                  <a:pt x="6540500" y="-96100"/>
                  <a:pt x="8324056" y="-58795"/>
                  <a:pt x="9182100" y="80112"/>
                </a:cubicBezTo>
              </a:path>
            </a:pathLst>
          </a:custGeom>
          <a:noFill/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algn="ctr" defTabSz="685800">
              <a:defRPr/>
            </a:pPr>
            <a:endParaRPr lang="zh-CN" altLang="en-US" sz="1355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134375" y="3546449"/>
            <a:ext cx="1331095" cy="1301759"/>
            <a:chOff x="1331640" y="1918189"/>
            <a:chExt cx="1149695" cy="1123950"/>
          </a:xfrm>
          <a:solidFill>
            <a:srgbClr val="E76668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9" name="椭圆形标注 28"/>
            <p:cNvSpPr/>
            <p:nvPr/>
          </p:nvSpPr>
          <p:spPr>
            <a:xfrm>
              <a:off x="1331640" y="1918189"/>
              <a:ext cx="1149695" cy="1123950"/>
            </a:xfrm>
            <a:prstGeom prst="wedgeEllipseCallout">
              <a:avLst>
                <a:gd name="adj1" fmla="val 23905"/>
                <a:gd name="adj2" fmla="val 5896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sp3d prstMaterial="matte"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600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TextBox 40"/>
            <p:cNvSpPr txBox="1"/>
            <p:nvPr/>
          </p:nvSpPr>
          <p:spPr>
            <a:xfrm>
              <a:off x="1540696" y="2267513"/>
              <a:ext cx="731101" cy="397492"/>
            </a:xfrm>
            <a:prstGeom prst="rect">
              <a:avLst/>
            </a:prstGeom>
            <a:grpFill/>
            <a:ln>
              <a:noFill/>
            </a:ln>
            <a:effectLst/>
            <a:sp3d prstMaterial="matte"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2400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ONE</a:t>
              </a:r>
              <a:endParaRPr lang="en-US" sz="2400" kern="0" dirty="0">
                <a:solidFill>
                  <a:prstClr val="white">
                    <a:lumMod val="95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1202733">
            <a:off x="4184240" y="4521440"/>
            <a:ext cx="1331095" cy="1301759"/>
            <a:chOff x="3694928" y="2635572"/>
            <a:chExt cx="1149695" cy="1123950"/>
          </a:xfrm>
          <a:solidFill>
            <a:srgbClr val="F09E17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32" name="椭圆形标注 31"/>
            <p:cNvSpPr/>
            <p:nvPr/>
          </p:nvSpPr>
          <p:spPr>
            <a:xfrm>
              <a:off x="3694928" y="2635572"/>
              <a:ext cx="1149695" cy="1123950"/>
            </a:xfrm>
            <a:prstGeom prst="wedgeEllipseCallout">
              <a:avLst>
                <a:gd name="adj1" fmla="val -50658"/>
                <a:gd name="adj2" fmla="val -4018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sp3d prstMaterial="matte"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600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TextBox 43"/>
            <p:cNvSpPr txBox="1"/>
            <p:nvPr/>
          </p:nvSpPr>
          <p:spPr>
            <a:xfrm rot="20397267">
              <a:off x="3817183" y="3021415"/>
              <a:ext cx="790884" cy="397492"/>
            </a:xfrm>
            <a:prstGeom prst="rect">
              <a:avLst/>
            </a:prstGeom>
            <a:grpFill/>
            <a:ln>
              <a:noFill/>
            </a:ln>
            <a:effectLst/>
            <a:sp3d prstMaterial="matte"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2400" kern="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TWO</a:t>
              </a:r>
              <a:endParaRPr lang="en-US" sz="2400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rot="1708439">
            <a:off x="5759560" y="1484041"/>
            <a:ext cx="1331095" cy="1301759"/>
            <a:chOff x="4166431" y="757076"/>
            <a:chExt cx="1149695" cy="1123950"/>
          </a:xfrm>
          <a:solidFill>
            <a:srgbClr val="43C0D4"/>
          </a:solidFill>
          <a:scene3d>
            <a:camera prst="orthographicFront">
              <a:rot lat="0" lon="0" rev="0"/>
            </a:camera>
            <a:lightRig rig="glow" dir="t"/>
          </a:scene3d>
        </p:grpSpPr>
        <p:sp>
          <p:nvSpPr>
            <p:cNvPr id="35" name="椭圆形标注 34"/>
            <p:cNvSpPr/>
            <p:nvPr/>
          </p:nvSpPr>
          <p:spPr>
            <a:xfrm>
              <a:off x="4166431" y="757076"/>
              <a:ext cx="1149695" cy="1123950"/>
            </a:xfrm>
            <a:prstGeom prst="wedgeEllipseCallout">
              <a:avLst>
                <a:gd name="adj1" fmla="val 47102"/>
                <a:gd name="adj2" fmla="val 40322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sp3d prstMaterial="matte"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600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TextBox 46"/>
            <p:cNvSpPr txBox="1"/>
            <p:nvPr/>
          </p:nvSpPr>
          <p:spPr>
            <a:xfrm rot="19891561">
              <a:off x="4240594" y="1127487"/>
              <a:ext cx="973522" cy="397492"/>
            </a:xfrm>
            <a:prstGeom prst="rect">
              <a:avLst/>
            </a:prstGeom>
            <a:grpFill/>
            <a:ln>
              <a:noFill/>
            </a:ln>
            <a:effectLst/>
            <a:sp3d prstMaterial="matte"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2400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THREE</a:t>
              </a:r>
              <a:endParaRPr lang="en-US" sz="2400" kern="0" dirty="0">
                <a:solidFill>
                  <a:prstClr val="white">
                    <a:lumMod val="95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rot="1896863">
            <a:off x="8980447" y="3235945"/>
            <a:ext cx="1331095" cy="1301759"/>
            <a:chOff x="7164288" y="1682700"/>
            <a:chExt cx="1149695" cy="1123950"/>
          </a:xfrm>
          <a:solidFill>
            <a:srgbClr val="6AB73E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38" name="椭圆形标注 37"/>
            <p:cNvSpPr/>
            <p:nvPr/>
          </p:nvSpPr>
          <p:spPr>
            <a:xfrm>
              <a:off x="7164288" y="1682700"/>
              <a:ext cx="1149695" cy="1123950"/>
            </a:xfrm>
            <a:prstGeom prst="wedgeEllipseCallout">
              <a:avLst>
                <a:gd name="adj1" fmla="val -45687"/>
                <a:gd name="adj2" fmla="val -4357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sp3d prstMaterial="matte"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600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TextBox 49"/>
            <p:cNvSpPr txBox="1"/>
            <p:nvPr/>
          </p:nvSpPr>
          <p:spPr>
            <a:xfrm rot="19703137">
              <a:off x="7327365" y="2028800"/>
              <a:ext cx="880283" cy="397492"/>
            </a:xfrm>
            <a:prstGeom prst="rect">
              <a:avLst/>
            </a:prstGeom>
            <a:grpFill/>
            <a:ln>
              <a:noFill/>
            </a:ln>
            <a:effectLst/>
            <a:sp3d prstMaterial="matte"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2400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FOUR</a:t>
              </a:r>
              <a:endParaRPr lang="en-US" sz="2400" kern="0" dirty="0">
                <a:solidFill>
                  <a:prstClr val="white">
                    <a:lumMod val="95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0" name="TextBox 50"/>
          <p:cNvSpPr txBox="1"/>
          <p:nvPr/>
        </p:nvSpPr>
        <p:spPr>
          <a:xfrm>
            <a:off x="2859844" y="2904931"/>
            <a:ext cx="2303956" cy="1089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 defTabSz="68580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44546A"/>
                </a:solidFill>
                <a:latin typeface="微软雅黑" panose="020B0503020204020204" charset="-122"/>
                <a:ea typeface="微软雅黑" panose="020B0503020204020204" charset="-122"/>
              </a:rPr>
              <a:t>（2）翅膀：翅膀的位置在肩部，正面颜色深，羽毛为复鳞状，背面的颜色浅。</a:t>
            </a:r>
            <a:endParaRPr lang="zh-CN" altLang="en-US" sz="1400" kern="0" dirty="0">
              <a:solidFill>
                <a:srgbClr val="4454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TextBox 51"/>
          <p:cNvSpPr txBox="1"/>
          <p:nvPr/>
        </p:nvSpPr>
        <p:spPr>
          <a:xfrm>
            <a:off x="1977048" y="5488293"/>
            <a:ext cx="2217245" cy="76644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 defTabSz="68580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44546A"/>
                </a:solidFill>
                <a:latin typeface="微软雅黑" panose="020B0503020204020204" charset="-122"/>
                <a:ea typeface="微软雅黑" panose="020B0503020204020204" charset="-122"/>
              </a:rPr>
              <a:t>（1）嘴巴：有长、短、扁、钩等形状。</a:t>
            </a:r>
            <a:endParaRPr lang="zh-CN" altLang="en-US" sz="1400" kern="0" dirty="0">
              <a:solidFill>
                <a:srgbClr val="4454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TextBox 52"/>
          <p:cNvSpPr txBox="1"/>
          <p:nvPr/>
        </p:nvSpPr>
        <p:spPr>
          <a:xfrm>
            <a:off x="5989683" y="3625569"/>
            <a:ext cx="2303956" cy="141287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 defTabSz="68580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44546A"/>
                </a:solidFill>
                <a:latin typeface="微软雅黑" panose="020B0503020204020204" charset="-122"/>
                <a:ea typeface="微软雅黑" panose="020B0503020204020204" charset="-122"/>
              </a:rPr>
              <a:t>（3）腿的位置在鸟的腹部，但整体的中心在胸腹之间，所以站立时腿要向前方弯曲，这样重心才会稳。</a:t>
            </a:r>
            <a:endParaRPr lang="zh-CN" altLang="en-US" sz="1400" kern="0" dirty="0">
              <a:solidFill>
                <a:srgbClr val="4454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TextBox 53"/>
          <p:cNvSpPr txBox="1"/>
          <p:nvPr/>
        </p:nvSpPr>
        <p:spPr>
          <a:xfrm>
            <a:off x="8207167" y="1483825"/>
            <a:ext cx="2303956" cy="1089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 defTabSz="68580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44546A"/>
                </a:solidFill>
                <a:latin typeface="微软雅黑" panose="020B0503020204020204" charset="-122"/>
                <a:ea typeface="微软雅黑" panose="020B0503020204020204" charset="-122"/>
              </a:rPr>
              <a:t>（4）尾：尾巴的特征也很明显，由成对的羽尾组成，其形状因品种而异。</a:t>
            </a:r>
            <a:endParaRPr lang="zh-CN" altLang="en-US" sz="1400" kern="0" dirty="0">
              <a:solidFill>
                <a:srgbClr val="4454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124076" y="5128540"/>
            <a:ext cx="276225" cy="276225"/>
          </a:xfrm>
          <a:prstGeom prst="ellipse">
            <a:avLst/>
          </a:prstGeom>
          <a:solidFill>
            <a:srgbClr val="E7666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zh-CN" altLang="en-US" sz="1355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148137" y="4042752"/>
            <a:ext cx="276225" cy="276225"/>
          </a:xfrm>
          <a:prstGeom prst="ellipse">
            <a:avLst/>
          </a:prstGeom>
          <a:solidFill>
            <a:srgbClr val="F09E1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zh-CN" altLang="en-US" sz="1355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694395" y="3071203"/>
            <a:ext cx="276225" cy="276225"/>
          </a:xfrm>
          <a:prstGeom prst="ellipse">
            <a:avLst/>
          </a:prstGeom>
          <a:solidFill>
            <a:srgbClr val="43C0D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zh-CN" altLang="en-US" sz="1355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9238768" y="2646704"/>
            <a:ext cx="276225" cy="276225"/>
          </a:xfrm>
          <a:prstGeom prst="ellipse">
            <a:avLst/>
          </a:prstGeom>
          <a:solidFill>
            <a:srgbClr val="6AB73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zh-CN" altLang="en-US" sz="1355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40" grpId="0"/>
      <p:bldP spid="41" grpId="0"/>
      <p:bldP spid="42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03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90381" y="2853187"/>
            <a:ext cx="4246880" cy="1229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7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任务三 </a:t>
            </a:r>
            <a:endParaRPr lang="zh-CN" altLang="en-US" sz="37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7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鱼类的特点与画法</a:t>
            </a:r>
            <a:endParaRPr lang="zh-CN" altLang="en-US" sz="37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1911076" cy="420370"/>
            <a:chOff x="568442" y="319364"/>
            <a:chExt cx="191107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81356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一、主要特征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TextBox 19"/>
          <p:cNvSpPr txBox="1"/>
          <p:nvPr/>
        </p:nvSpPr>
        <p:spPr>
          <a:xfrm>
            <a:off x="1141730" y="2635250"/>
            <a:ext cx="4607560" cy="1938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鱼的类别很多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，形态也各不相同，大体结构是头、胸腹连在一起，呈扁长状，有脊背鳍、胸鳍、腹鳍、臀鳍、尾鳍，多数鱼的体表生有细鳞，两侧有一条侧线。大部分鱼类身体呈梭形，靠尾巴与鳍的动作在水中游动。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简笔画红色线条卡通鱼形象开商用元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0215" y="1137285"/>
            <a:ext cx="4442460" cy="4442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2998196" cy="420370"/>
            <a:chOff x="568442" y="319364"/>
            <a:chExt cx="299819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290068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二、常见鱼类画法举例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TextBox 19"/>
          <p:cNvSpPr txBox="1"/>
          <p:nvPr/>
        </p:nvSpPr>
        <p:spPr>
          <a:xfrm>
            <a:off x="1007745" y="1534795"/>
            <a:ext cx="10177145" cy="1708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R="0" indent="0" algn="just" defTabSz="914400" fontAlgn="auto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kern="0" cap="none" spc="0" normalizeH="0" baseline="0" noProof="0" dirty="0">
                <a:solidFill>
                  <a:srgbClr val="737572"/>
                </a:solidFill>
                <a:latin typeface="微软雅黑" panose="020B0503020204020204" charset="-122"/>
                <a:ea typeface="微软雅黑" panose="020B0503020204020204" charset="-122"/>
              </a:rPr>
              <a:t>淡水鱼中的鲤鱼身体较大、鱼鳍较小，动作缓慢，有时主要靠鱼鳍划动。小鱼身体小而长，动作快而灵活。长尾鱼如金鱼身体圆、眼睛大、鱼尾宽大，动作优美，鱼尾曲线运动变化多，像绸带在飘动。</a:t>
            </a:r>
            <a:endParaRPr kumimoji="0" sz="1600" b="0" i="0" kern="0" cap="none" spc="0" normalizeH="0" baseline="0" noProof="0" dirty="0">
              <a:solidFill>
                <a:srgbClr val="73757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R="0" indent="0" algn="just" defTabSz="914400" fontAlgn="auto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kern="0" cap="none" spc="0" normalizeH="0" baseline="0" noProof="0" dirty="0">
                <a:solidFill>
                  <a:srgbClr val="737572"/>
                </a:solidFill>
                <a:latin typeface="微软雅黑" panose="020B0503020204020204" charset="-122"/>
                <a:ea typeface="微软雅黑" panose="020B0503020204020204" charset="-122"/>
              </a:rPr>
              <a:t>通过对以上鱼类作画过程的分解，我们更加清楚地了解到，在作画时，必须观察动物的大体特征，确定所画之物的几何形状，从大的形态入手，再逐步画出一些细节。</a:t>
            </a:r>
            <a:endParaRPr kumimoji="0" sz="1600" b="0" i="0" kern="0" cap="none" spc="0" normalizeH="0" baseline="0" noProof="0" dirty="0">
              <a:solidFill>
                <a:srgbClr val="73757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7565" y="3791585"/>
            <a:ext cx="5267325" cy="1905000"/>
          </a:xfrm>
          <a:prstGeom prst="rect">
            <a:avLst/>
          </a:prstGeom>
        </p:spPr>
      </p:pic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1379855" y="4049395"/>
            <a:ext cx="4059555" cy="1652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04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22131" y="2853187"/>
            <a:ext cx="41833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任务四 </a:t>
            </a:r>
            <a:endParaRPr lang="zh-CN" altLang="en-US" sz="32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2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动物简笔画参考范例</a:t>
            </a:r>
            <a:endParaRPr lang="zh-CN" altLang="en-US" sz="32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5755151" y="2154741"/>
            <a:ext cx="526256" cy="526256"/>
          </a:xfrm>
          <a:prstGeom prst="ellipse">
            <a:avLst/>
          </a:prstGeom>
          <a:solidFill>
            <a:srgbClr val="E242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1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285012" y="3016975"/>
            <a:ext cx="526256" cy="526256"/>
          </a:xfrm>
          <a:prstGeom prst="ellipse">
            <a:avLst/>
          </a:prstGeom>
          <a:solidFill>
            <a:srgbClr val="F09E1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2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285012" y="4030616"/>
            <a:ext cx="526256" cy="526256"/>
          </a:xfrm>
          <a:prstGeom prst="ellipse">
            <a:avLst/>
          </a:prstGeom>
          <a:solidFill>
            <a:srgbClr val="2591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3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755151" y="4892848"/>
            <a:ext cx="526256" cy="526256"/>
          </a:xfrm>
          <a:prstGeom prst="ellipse">
            <a:avLst/>
          </a:prstGeom>
          <a:solidFill>
            <a:srgbClr val="3F3B6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4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3" name="TextBox 38"/>
          <p:cNvSpPr txBox="1"/>
          <p:nvPr/>
        </p:nvSpPr>
        <p:spPr>
          <a:xfrm>
            <a:off x="6331215" y="2201109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E24246"/>
                </a:solidFill>
                <a:latin typeface="微软雅黑" panose="020B0503020204020204" charset="-122"/>
                <a:ea typeface="微软雅黑" panose="020B0503020204020204" charset="-122"/>
              </a:rPr>
              <a:t>单元一　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简笔画概述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TextBox 39"/>
          <p:cNvSpPr txBox="1"/>
          <p:nvPr/>
        </p:nvSpPr>
        <p:spPr>
          <a:xfrm>
            <a:off x="6898345" y="3065205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单元二</a:t>
            </a:r>
            <a:r>
              <a:rPr lang="en-US" altLang="zh-CN" sz="2400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生活用品简笔画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6924201" y="4093808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2591A3"/>
                </a:solidFill>
                <a:latin typeface="微软雅黑" panose="020B0503020204020204" charset="-122"/>
                <a:ea typeface="微软雅黑" panose="020B0503020204020204" charset="-122"/>
              </a:rPr>
              <a:t>单元三</a:t>
            </a:r>
            <a:r>
              <a:rPr lang="en-US" altLang="zh-CN" sz="2400" kern="0" dirty="0">
                <a:solidFill>
                  <a:srgbClr val="2591A3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植物简笔画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TextBox 41"/>
          <p:cNvSpPr txBox="1"/>
          <p:nvPr/>
        </p:nvSpPr>
        <p:spPr>
          <a:xfrm>
            <a:off x="6427225" y="4984021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3F3B6D"/>
                </a:solidFill>
                <a:latin typeface="微软雅黑" panose="020B0503020204020204" charset="-122"/>
                <a:ea typeface="微软雅黑" panose="020B0503020204020204" charset="-122"/>
              </a:rPr>
              <a:t>单元四</a:t>
            </a:r>
            <a:r>
              <a:rPr lang="en-US" altLang="zh-CN" sz="2400" kern="0" dirty="0">
                <a:solidFill>
                  <a:srgbClr val="3F3B6D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景物简笔画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弧形 36"/>
          <p:cNvSpPr/>
          <p:nvPr/>
        </p:nvSpPr>
        <p:spPr>
          <a:xfrm rot="2700000">
            <a:off x="865061" y="1425216"/>
            <a:ext cx="4764533" cy="4764533"/>
          </a:xfrm>
          <a:prstGeom prst="arc">
            <a:avLst/>
          </a:prstGeom>
          <a:noFill/>
          <a:ln w="6350" cap="flat" cmpd="sng" algn="ctr">
            <a:solidFill>
              <a:srgbClr val="394C53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rgbClr val="84B648"/>
              </a:solidFill>
              <a:latin typeface="Lato Light"/>
            </a:endParaRPr>
          </a:p>
        </p:txBody>
      </p:sp>
      <p:sp>
        <p:nvSpPr>
          <p:cNvPr id="38" name="Title 2"/>
          <p:cNvSpPr txBox="1"/>
          <p:nvPr/>
        </p:nvSpPr>
        <p:spPr>
          <a:xfrm>
            <a:off x="1199456" y="807840"/>
            <a:ext cx="3637157" cy="60939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8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E24246"/>
                </a:solidFill>
                <a:effectLst/>
                <a:uLnTx/>
                <a:uFillTx/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目录</a:t>
            </a: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0" lang="en-US" altLang="zh-CN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4851"/>
            <a:ext cx="5141413" cy="317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翻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0.20062 L 0.00208 -0.01018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9" y="-1055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0.075 L 0.00069 -0.00339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2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-0.07284 L 0.00069 -0.00031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1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-0.19877 L -0.00087 -0.00155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10" y="984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bldLvl="0" animBg="1"/>
      <p:bldP spid="29" grpId="2" bldLvl="0" animBg="1"/>
      <p:bldP spid="30" grpId="0" bldLvl="0" animBg="1"/>
      <p:bldP spid="30" grpId="1" bldLvl="0" animBg="1"/>
      <p:bldP spid="30" grpId="2" bldLvl="0" animBg="1"/>
      <p:bldP spid="31" grpId="0" bldLvl="0" animBg="1"/>
      <p:bldP spid="31" grpId="1" bldLvl="0" animBg="1"/>
      <p:bldP spid="31" grpId="2" bldLvl="0" animBg="1"/>
      <p:bldP spid="32" grpId="0" bldLvl="0" animBg="1"/>
      <p:bldP spid="32" grpId="1" bldLvl="0" animBg="1"/>
      <p:bldP spid="32" grpId="2" bldLvl="0" animBg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 bldLvl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394325" y="4098290"/>
            <a:ext cx="334010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标题内容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91021" y="1837511"/>
            <a:ext cx="3339805" cy="55308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标题内容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550" y="574675"/>
            <a:ext cx="5114925" cy="4210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9802"/>
          <a:stretch>
            <a:fillRect/>
          </a:stretch>
        </p:blipFill>
        <p:spPr>
          <a:xfrm>
            <a:off x="844550" y="4709795"/>
            <a:ext cx="5400675" cy="15894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5225" y="785495"/>
            <a:ext cx="5638800" cy="2657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4825" y="3442970"/>
            <a:ext cx="5029200" cy="12668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1700" y="4709795"/>
            <a:ext cx="4762500" cy="1390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05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08921" y="3166242"/>
            <a:ext cx="1960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拓展模块</a:t>
            </a:r>
            <a:endParaRPr lang="zh-CN" altLang="en-US" sz="32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4736821" y="2256345"/>
            <a:ext cx="6456436" cy="186273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algn="just" defTabSz="914400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defRPr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幼儿最喜爱动物，他们不仅喜欢游动物园，还爱听动物的童话故事，爱看动物画。作为一个幼儿教师，一定要学好动物画。无论在美术教学中还是课外美术教育活动，动物画在幼儿园的应用都是极其广泛的。其中，经过夸张、变形、简化与添加，将动物比拟人的动态、表情、装束以及人所使用的各种器具等的手法称为动物拟人化画法。拟人化的动物被代入人的思想和感情，适用于以儿童为欣赏对象的绘画创作。在拟人化的动物造型中，常常是四腿动物以前腿作两臂，禽类动物以翅膀作两臂，多腿的昆虫根据需要可以二腿作上肢，两腿作下肢，其余可做省略处理。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273051" y="1360629"/>
            <a:ext cx="1428483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701533" y="1360631"/>
            <a:ext cx="0" cy="679161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311509" y="2039792"/>
            <a:ext cx="3390024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311509" y="2039792"/>
            <a:ext cx="0" cy="405191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311509" y="2444983"/>
            <a:ext cx="274320" cy="0"/>
          </a:xfrm>
          <a:prstGeom prst="line">
            <a:avLst/>
          </a:prstGeom>
          <a:ln>
            <a:prstDash val="dash"/>
            <a:headEnd type="diamond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4951095" y="1531620"/>
            <a:ext cx="218440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35" b="1" spc="30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lt"/>
              </a:rPr>
              <a:t>(动物简笔画)</a:t>
            </a:r>
            <a:endParaRPr lang="zh-CN" altLang="en-US" sz="2135" b="1" spc="300" dirty="0">
              <a:solidFill>
                <a:srgbClr val="F09E17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5636" y="1920657"/>
            <a:ext cx="5702536" cy="3801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2" name="组合 21"/>
          <p:cNvGrpSpPr/>
          <p:nvPr/>
        </p:nvGrpSpPr>
        <p:grpSpPr>
          <a:xfrm>
            <a:off x="479448" y="260073"/>
            <a:ext cx="2998196" cy="420370"/>
            <a:chOff x="568442" y="319364"/>
            <a:chExt cx="299819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290068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二、常见鱼类画法举例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3813535" cy="420370"/>
            <a:chOff x="568442" y="319364"/>
            <a:chExt cx="381353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371602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lt"/>
                </a:rPr>
                <a:t>教学反思：动物的主题画设计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8" name="图片 7" descr="黑白 (18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4645" y="1047115"/>
            <a:ext cx="3678555" cy="2588260"/>
          </a:xfrm>
          <a:prstGeom prst="rect">
            <a:avLst/>
          </a:prstGeom>
        </p:spPr>
      </p:pic>
      <p:pic>
        <p:nvPicPr>
          <p:cNvPr id="9" name="图片 8" descr="黑白 (20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970" y="3945890"/>
            <a:ext cx="3557270" cy="2510790"/>
          </a:xfrm>
          <a:prstGeom prst="rect">
            <a:avLst/>
          </a:prstGeom>
        </p:spPr>
      </p:pic>
      <p:pic>
        <p:nvPicPr>
          <p:cNvPr id="10" name="图片 9" descr="20161111石码(58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570" y="3945890"/>
            <a:ext cx="3678555" cy="2597785"/>
          </a:xfrm>
          <a:prstGeom prst="rect">
            <a:avLst/>
          </a:prstGeom>
        </p:spPr>
      </p:pic>
      <p:pic>
        <p:nvPicPr>
          <p:cNvPr id="11" name="图片 10" descr="20161111石码(137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1205" y="1047115"/>
            <a:ext cx="3678555" cy="2496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8"/>
          <p:cNvSpPr>
            <a:spLocks noChangeArrowheads="1"/>
          </p:cNvSpPr>
          <p:nvPr/>
        </p:nvSpPr>
        <p:spPr bwMode="auto">
          <a:xfrm>
            <a:off x="1295400" y="4677833"/>
            <a:ext cx="9378951" cy="1054100"/>
          </a:xfrm>
          <a:custGeom>
            <a:avLst/>
            <a:gdLst>
              <a:gd name="T0" fmla="*/ 3516831 w 7034766"/>
              <a:gd name="T1" fmla="*/ 0 h 791278"/>
              <a:gd name="T2" fmla="*/ 7033661 w 7034766"/>
              <a:gd name="T3" fmla="*/ 789873 h 791278"/>
              <a:gd name="T4" fmla="*/ 3516831 w 7034766"/>
              <a:gd name="T5" fmla="*/ 215640 h 791278"/>
              <a:gd name="T6" fmla="*/ 0 w 7034766"/>
              <a:gd name="T7" fmla="*/ 789873 h 791278"/>
              <a:gd name="T8" fmla="*/ 3516831 w 7034766"/>
              <a:gd name="T9" fmla="*/ 0 h 7912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34766"/>
              <a:gd name="T16" fmla="*/ 0 h 791278"/>
              <a:gd name="T17" fmla="*/ 7034766 w 7034766"/>
              <a:gd name="T18" fmla="*/ 791278 h 7912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34766" h="791278">
                <a:moveTo>
                  <a:pt x="3517383" y="0"/>
                </a:moveTo>
                <a:cubicBezTo>
                  <a:pt x="5027813" y="0"/>
                  <a:pt x="6344283" y="318829"/>
                  <a:pt x="7034766" y="791278"/>
                </a:cubicBezTo>
                <a:cubicBezTo>
                  <a:pt x="6205735" y="440222"/>
                  <a:pt x="4938050" y="216024"/>
                  <a:pt x="3517383" y="216024"/>
                </a:cubicBezTo>
                <a:cubicBezTo>
                  <a:pt x="2096717" y="216024"/>
                  <a:pt x="829032" y="440222"/>
                  <a:pt x="0" y="791278"/>
                </a:cubicBezTo>
                <a:cubicBezTo>
                  <a:pt x="690483" y="318829"/>
                  <a:pt x="2006953" y="0"/>
                  <a:pt x="3517383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zh-CN" altLang="en-US" sz="2400" kern="0">
              <a:solidFill>
                <a:sysClr val="windowText" lastClr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35" name="Group 5"/>
          <p:cNvGrpSpPr/>
          <p:nvPr/>
        </p:nvGrpSpPr>
        <p:grpSpPr bwMode="auto">
          <a:xfrm rot="240000">
            <a:off x="5502064" y="2487719"/>
            <a:ext cx="2305049" cy="2305049"/>
            <a:chOff x="0" y="0"/>
            <a:chExt cx="1728192" cy="1728192"/>
          </a:xfrm>
        </p:grpSpPr>
        <p:sp>
          <p:nvSpPr>
            <p:cNvPr id="36" name="五角星 68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43C0D4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zh-CN" sz="24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7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259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38" name="TextBox 70"/>
            <p:cNvSpPr>
              <a:spLocks noChangeArrowheads="1"/>
            </p:cNvSpPr>
            <p:nvPr/>
          </p:nvSpPr>
          <p:spPr bwMode="auto">
            <a:xfrm>
              <a:off x="631765" y="479375"/>
              <a:ext cx="464660" cy="745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5865" ker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3</a:t>
              </a:r>
              <a:endParaRPr lang="zh-CN" altLang="en-US" sz="5865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39" name="Group 9"/>
          <p:cNvGrpSpPr/>
          <p:nvPr/>
        </p:nvGrpSpPr>
        <p:grpSpPr bwMode="auto">
          <a:xfrm rot="-480000">
            <a:off x="3720042" y="3007783"/>
            <a:ext cx="1864784" cy="1862667"/>
            <a:chOff x="0" y="0"/>
            <a:chExt cx="1728192" cy="1728192"/>
          </a:xfrm>
        </p:grpSpPr>
        <p:sp>
          <p:nvSpPr>
            <p:cNvPr id="40" name="五角星 72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F09E17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zh-CN" sz="24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1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C37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42" name="TextBox 74"/>
            <p:cNvSpPr>
              <a:spLocks noChangeArrowheads="1"/>
            </p:cNvSpPr>
            <p:nvPr/>
          </p:nvSpPr>
          <p:spPr bwMode="auto">
            <a:xfrm>
              <a:off x="613695" y="479375"/>
              <a:ext cx="500803" cy="770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800" ker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</a:t>
              </a:r>
              <a:endParaRPr lang="zh-CN" altLang="en-US" sz="48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3" name="Group 13"/>
          <p:cNvGrpSpPr/>
          <p:nvPr/>
        </p:nvGrpSpPr>
        <p:grpSpPr bwMode="auto">
          <a:xfrm rot="-981927">
            <a:off x="2168526" y="3545417"/>
            <a:ext cx="1623483" cy="1625600"/>
            <a:chOff x="0" y="0"/>
            <a:chExt cx="1728192" cy="1728192"/>
          </a:xfrm>
        </p:grpSpPr>
        <p:sp>
          <p:nvSpPr>
            <p:cNvPr id="44" name="五角星 76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E76668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zh-CN" sz="24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5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E24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46" name="TextBox 78"/>
            <p:cNvSpPr>
              <a:spLocks noChangeArrowheads="1"/>
            </p:cNvSpPr>
            <p:nvPr/>
          </p:nvSpPr>
          <p:spPr bwMode="auto">
            <a:xfrm>
              <a:off x="608246" y="493115"/>
              <a:ext cx="511698" cy="751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000" ker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1</a:t>
              </a:r>
              <a:endParaRPr lang="zh-CN" altLang="en-US" sz="40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7" name="Group 17"/>
          <p:cNvGrpSpPr/>
          <p:nvPr/>
        </p:nvGrpSpPr>
        <p:grpSpPr bwMode="auto">
          <a:xfrm rot="1140000">
            <a:off x="7791451" y="3144520"/>
            <a:ext cx="1864783" cy="1864784"/>
            <a:chOff x="0" y="0"/>
            <a:chExt cx="1728192" cy="1728192"/>
          </a:xfrm>
        </p:grpSpPr>
        <p:sp>
          <p:nvSpPr>
            <p:cNvPr id="48" name="五角星 80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6AB73E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zh-CN" sz="24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9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487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50" name="TextBox 82"/>
            <p:cNvSpPr>
              <a:spLocks noChangeArrowheads="1"/>
            </p:cNvSpPr>
            <p:nvPr/>
          </p:nvSpPr>
          <p:spPr bwMode="auto">
            <a:xfrm>
              <a:off x="613695" y="479375"/>
              <a:ext cx="500803" cy="769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800" ker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4</a:t>
              </a:r>
              <a:endParaRPr lang="zh-CN" altLang="en-US" sz="48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8" name="矩形 17"/>
          <p:cNvSpPr>
            <a:spLocks noChangeArrowheads="1"/>
          </p:cNvSpPr>
          <p:nvPr/>
        </p:nvSpPr>
        <p:spPr bwMode="auto">
          <a:xfrm>
            <a:off x="1722120" y="2794000"/>
            <a:ext cx="1723390" cy="68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52" tIns="45726" rIns="91452" bIns="45726">
            <a:spAutoFit/>
          </a:bodyPr>
          <a:lstStyle/>
          <a:p>
            <a:pPr algn="ctr" eaLnBrk="1" hangingPunct="1">
              <a:lnSpc>
                <a:spcPct val="120000"/>
              </a:lnSpc>
              <a:spcBef>
                <a:spcPts val="1800"/>
              </a:spcBef>
              <a:buClrTx/>
              <a:buSzTx/>
              <a:buFontTx/>
              <a:buNone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动物主体一定要饱满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矩形 17"/>
          <p:cNvSpPr>
            <a:spLocks noChangeArrowheads="1"/>
          </p:cNvSpPr>
          <p:nvPr/>
        </p:nvSpPr>
        <p:spPr bwMode="auto">
          <a:xfrm rot="240000">
            <a:off x="3712210" y="2051050"/>
            <a:ext cx="1798320" cy="68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52" tIns="45726" rIns="91452" bIns="45726">
            <a:spAutoFit/>
          </a:bodyPr>
          <a:lstStyle/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动物与背景要是协调的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矩形 17"/>
          <p:cNvSpPr>
            <a:spLocks noChangeArrowheads="1"/>
          </p:cNvSpPr>
          <p:nvPr/>
        </p:nvSpPr>
        <p:spPr bwMode="auto">
          <a:xfrm rot="180000">
            <a:off x="5793672" y="1522715"/>
            <a:ext cx="1948252" cy="68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52" tIns="45726" rIns="91452" bIns="45726">
            <a:spAutoFit/>
          </a:bodyPr>
          <a:lstStyle/>
          <a:p>
            <a:pPr algn="ctr" eaLnBrk="1" hangingPunct="1">
              <a:lnSpc>
                <a:spcPct val="120000"/>
              </a:lnSpc>
              <a:buClrTx/>
              <a:buSzTx/>
              <a:buFontTx/>
              <a:buNone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适当的植物搭配更生动</a:t>
            </a:r>
            <a:endParaRPr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矩形 17"/>
          <p:cNvSpPr>
            <a:spLocks noChangeArrowheads="1"/>
          </p:cNvSpPr>
          <p:nvPr/>
        </p:nvSpPr>
        <p:spPr bwMode="auto">
          <a:xfrm rot="1080000">
            <a:off x="8343475" y="2429590"/>
            <a:ext cx="1948252" cy="38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52" tIns="45726" rIns="91452" bIns="45726">
            <a:spAutoFit/>
          </a:bodyPr>
          <a:lstStyle/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lt"/>
              </a:rPr>
              <a:t>颜色统一</a:t>
            </a:r>
            <a:endParaRPr lang="zh-CN" altLang="en-US" sz="935" kern="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79448" y="260073"/>
            <a:ext cx="1367516" cy="420370"/>
            <a:chOff x="568442" y="319364"/>
            <a:chExt cx="136751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lt"/>
                </a:rPr>
                <a:t>教学反思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58" grpId="0" bldLvl="0" autoUpdateAnimBg="0"/>
      <p:bldP spid="59" grpId="0" bldLvl="0" autoUpdateAnimBg="0"/>
      <p:bldP spid="60" grpId="0" bldLvl="0" autoUpdateAnimBg="0"/>
      <p:bldP spid="61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88387" cy="6857999"/>
          </a:xfrm>
          <a:prstGeom prst="rect">
            <a:avLst/>
          </a:prstGeom>
        </p:spPr>
      </p:pic>
      <p:sp>
        <p:nvSpPr>
          <p:cNvPr id="8" name="TextBox 58"/>
          <p:cNvSpPr txBox="1"/>
          <p:nvPr/>
        </p:nvSpPr>
        <p:spPr>
          <a:xfrm>
            <a:off x="2040327" y="1508787"/>
            <a:ext cx="5495833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>
                <a:solidFill>
                  <a:srgbClr val="E76668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尚酷简体" panose="03000509000000000000" pitchFamily="65" charset="-122"/>
                <a:ea typeface="方正尚酷简体" panose="03000509000000000000" pitchFamily="65" charset="-122"/>
              </a:rPr>
              <a:t>谢谢</a:t>
            </a:r>
            <a:r>
              <a:rPr lang="zh-CN" altLang="en-US" sz="8800" dirty="0">
                <a:solidFill>
                  <a:srgbClr val="3F3B6D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尚酷简体" panose="03000509000000000000" pitchFamily="65" charset="-122"/>
                <a:ea typeface="方正尚酷简体" panose="03000509000000000000" pitchFamily="65" charset="-122"/>
              </a:rPr>
              <a:t>观赏</a:t>
            </a:r>
            <a:endParaRPr lang="zh-CN" altLang="en-US" sz="8800" dirty="0">
              <a:solidFill>
                <a:srgbClr val="3F3B6D"/>
              </a:solidFill>
              <a:effectLst>
                <a:reflection blurRad="6350" stA="50000" endA="300" endPos="50000" dist="60007" dir="5400000" sy="-100000" algn="bl" rotWithShape="0"/>
              </a:effectLst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5755151" y="2154741"/>
            <a:ext cx="526256" cy="526256"/>
          </a:xfrm>
          <a:prstGeom prst="ellipse">
            <a:avLst/>
          </a:prstGeom>
          <a:solidFill>
            <a:srgbClr val="E242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5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213257" y="3519260"/>
            <a:ext cx="526256" cy="526256"/>
          </a:xfrm>
          <a:prstGeom prst="ellipse">
            <a:avLst/>
          </a:prstGeom>
          <a:solidFill>
            <a:srgbClr val="F09E1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6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069747" y="4676411"/>
            <a:ext cx="526256" cy="526256"/>
          </a:xfrm>
          <a:prstGeom prst="ellipse">
            <a:avLst/>
          </a:prstGeom>
          <a:solidFill>
            <a:srgbClr val="2591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7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3" name="TextBox 38"/>
          <p:cNvSpPr txBox="1"/>
          <p:nvPr/>
        </p:nvSpPr>
        <p:spPr>
          <a:xfrm>
            <a:off x="6331215" y="2201109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E24246"/>
                </a:solidFill>
                <a:latin typeface="微软雅黑" panose="020B0503020204020204" charset="-122"/>
                <a:ea typeface="微软雅黑" panose="020B0503020204020204" charset="-122"/>
              </a:rPr>
              <a:t>单元五　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动物简笔画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TextBox 39"/>
          <p:cNvSpPr txBox="1"/>
          <p:nvPr/>
        </p:nvSpPr>
        <p:spPr>
          <a:xfrm>
            <a:off x="6826590" y="3567490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单元六</a:t>
            </a:r>
            <a:r>
              <a:rPr lang="en-US" altLang="zh-CN" sz="2400" kern="0" dirty="0">
                <a:solidFill>
                  <a:srgbClr val="F09E17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人物简笔画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6708936" y="4739603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2591A3"/>
                </a:solidFill>
                <a:latin typeface="微软雅黑" panose="020B0503020204020204" charset="-122"/>
                <a:ea typeface="微软雅黑" panose="020B0503020204020204" charset="-122"/>
              </a:rPr>
              <a:t>单元七</a:t>
            </a:r>
            <a:r>
              <a:rPr lang="en-US" altLang="zh-CN" sz="2400" kern="0" dirty="0">
                <a:solidFill>
                  <a:srgbClr val="2591A3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简笔画创编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弧形 36"/>
          <p:cNvSpPr/>
          <p:nvPr/>
        </p:nvSpPr>
        <p:spPr>
          <a:xfrm rot="2700000">
            <a:off x="865061" y="1425216"/>
            <a:ext cx="4764533" cy="4764533"/>
          </a:xfrm>
          <a:prstGeom prst="arc">
            <a:avLst/>
          </a:prstGeom>
          <a:noFill/>
          <a:ln w="6350" cap="flat" cmpd="sng" algn="ctr">
            <a:solidFill>
              <a:srgbClr val="394C53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rgbClr val="84B648"/>
              </a:solidFill>
              <a:latin typeface="Lato Light"/>
            </a:endParaRPr>
          </a:p>
        </p:txBody>
      </p:sp>
      <p:sp>
        <p:nvSpPr>
          <p:cNvPr id="38" name="Title 2"/>
          <p:cNvSpPr txBox="1"/>
          <p:nvPr/>
        </p:nvSpPr>
        <p:spPr>
          <a:xfrm>
            <a:off x="1199456" y="807840"/>
            <a:ext cx="3637157" cy="60939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8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E24246"/>
                </a:solidFill>
                <a:effectLst/>
                <a:uLnTx/>
                <a:uFillTx/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目录</a:t>
            </a: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0" lang="en-US" altLang="zh-CN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4851"/>
            <a:ext cx="5141413" cy="317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翻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0.20062 L 0.00208 -0.01018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9" y="-105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0.075 L 0.00069 -0.00339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2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-0.07284 L 0.00069 -0.00031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1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bldLvl="0" animBg="1"/>
      <p:bldP spid="29" grpId="2" bldLvl="0" animBg="1"/>
      <p:bldP spid="30" grpId="0" bldLvl="0" animBg="1"/>
      <p:bldP spid="30" grpId="1" bldLvl="0" animBg="1"/>
      <p:bldP spid="30" grpId="2" bldLvl="0" animBg="1"/>
      <p:bldP spid="31" grpId="0" bldLvl="0" animBg="1"/>
      <p:bldP spid="31" grpId="1" bldLvl="0" animBg="1"/>
      <p:bldP spid="31" grpId="2" bldLvl="0" animBg="1"/>
      <p:bldP spid="33" grpId="0"/>
      <p:bldP spid="33" grpId="1"/>
      <p:bldP spid="34" grpId="0"/>
      <p:bldP spid="34" grpId="1"/>
      <p:bldP spid="35" grpId="0"/>
      <p:bldP spid="35" grpId="1"/>
      <p:bldP spid="37" grpId="0" bldLvl="0" animBg="1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92000" cy="6860033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E24246"/>
          </a:solidFill>
          <a:ln w="9525" cap="flat" cmpd="sng" algn="ctr">
            <a:solidFill>
              <a:srgbClr val="DA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8075" y="3068955"/>
            <a:ext cx="5202555" cy="748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单元五</a:t>
            </a:r>
            <a:r>
              <a:rPr lang="en-US" altLang="zh-CN" sz="4265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 </a:t>
            </a:r>
            <a:r>
              <a:rPr lang="zh-CN" altLang="en-US" sz="4265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景物简笔画</a:t>
            </a:r>
            <a:endParaRPr lang="zh-CN" altLang="zh-CN" sz="4265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4917" y="1231773"/>
            <a:ext cx="10046733" cy="5269568"/>
            <a:chOff x="611188" y="803187"/>
            <a:chExt cx="7535050" cy="3952176"/>
          </a:xfrm>
        </p:grpSpPr>
        <p:sp>
          <p:nvSpPr>
            <p:cNvPr id="3" name="Freeform 138"/>
            <p:cNvSpPr/>
            <p:nvPr/>
          </p:nvSpPr>
          <p:spPr bwMode="auto">
            <a:xfrm>
              <a:off x="4419041" y="803187"/>
              <a:ext cx="229490" cy="883605"/>
            </a:xfrm>
            <a:custGeom>
              <a:avLst/>
              <a:gdLst>
                <a:gd name="T0" fmla="*/ 161 w 161"/>
                <a:gd name="T1" fmla="*/ 438 h 619"/>
                <a:gd name="T2" fmla="*/ 161 w 161"/>
                <a:gd name="T3" fmla="*/ 51 h 619"/>
                <a:gd name="T4" fmla="*/ 110 w 161"/>
                <a:gd name="T5" fmla="*/ 0 h 619"/>
                <a:gd name="T6" fmla="*/ 51 w 161"/>
                <a:gd name="T7" fmla="*/ 0 h 619"/>
                <a:gd name="T8" fmla="*/ 0 w 161"/>
                <a:gd name="T9" fmla="*/ 51 h 619"/>
                <a:gd name="T10" fmla="*/ 0 w 161"/>
                <a:gd name="T11" fmla="*/ 619 h 619"/>
                <a:gd name="T12" fmla="*/ 161 w 161"/>
                <a:gd name="T13" fmla="*/ 438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619">
                  <a:moveTo>
                    <a:pt x="161" y="438"/>
                  </a:moveTo>
                  <a:cubicBezTo>
                    <a:pt x="161" y="51"/>
                    <a:pt x="161" y="51"/>
                    <a:pt x="161" y="51"/>
                  </a:cubicBezTo>
                  <a:cubicBezTo>
                    <a:pt x="161" y="23"/>
                    <a:pt x="138" y="0"/>
                    <a:pt x="11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9" y="561"/>
                    <a:pt x="53" y="461"/>
                    <a:pt x="161" y="438"/>
                  </a:cubicBezTo>
                  <a:close/>
                </a:path>
              </a:pathLst>
            </a:custGeom>
            <a:solidFill>
              <a:srgbClr val="E76668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Freeform 140"/>
            <p:cNvSpPr/>
            <p:nvPr/>
          </p:nvSpPr>
          <p:spPr bwMode="auto">
            <a:xfrm>
              <a:off x="4419041" y="3514468"/>
              <a:ext cx="1500618" cy="1240895"/>
            </a:xfrm>
            <a:custGeom>
              <a:avLst/>
              <a:gdLst>
                <a:gd name="T0" fmla="*/ 1004 w 1051"/>
                <a:gd name="T1" fmla="*/ 0 h 869"/>
                <a:gd name="T2" fmla="*/ 218 w 1051"/>
                <a:gd name="T3" fmla="*/ 0 h 869"/>
                <a:gd name="T4" fmla="*/ 161 w 1051"/>
                <a:gd name="T5" fmla="*/ 5 h 869"/>
                <a:gd name="T6" fmla="*/ 0 w 1051"/>
                <a:gd name="T7" fmla="*/ 186 h 869"/>
                <a:gd name="T8" fmla="*/ 0 w 1051"/>
                <a:gd name="T9" fmla="*/ 201 h 869"/>
                <a:gd name="T10" fmla="*/ 0 w 1051"/>
                <a:gd name="T11" fmla="*/ 818 h 869"/>
                <a:gd name="T12" fmla="*/ 51 w 1051"/>
                <a:gd name="T13" fmla="*/ 869 h 869"/>
                <a:gd name="T14" fmla="*/ 110 w 1051"/>
                <a:gd name="T15" fmla="*/ 869 h 869"/>
                <a:gd name="T16" fmla="*/ 161 w 1051"/>
                <a:gd name="T17" fmla="*/ 818 h 869"/>
                <a:gd name="T18" fmla="*/ 161 w 1051"/>
                <a:gd name="T19" fmla="*/ 101 h 869"/>
                <a:gd name="T20" fmla="*/ 214 w 1051"/>
                <a:gd name="T21" fmla="*/ 92 h 869"/>
                <a:gd name="T22" fmla="*/ 1005 w 1051"/>
                <a:gd name="T23" fmla="*/ 92 h 869"/>
                <a:gd name="T24" fmla="*/ 1051 w 1051"/>
                <a:gd name="T25" fmla="*/ 46 h 869"/>
                <a:gd name="T26" fmla="*/ 1004 w 1051"/>
                <a:gd name="T27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1" h="869">
                  <a:moveTo>
                    <a:pt x="1004" y="0"/>
                  </a:moveTo>
                  <a:cubicBezTo>
                    <a:pt x="998" y="1"/>
                    <a:pt x="364" y="6"/>
                    <a:pt x="218" y="0"/>
                  </a:cubicBezTo>
                  <a:cubicBezTo>
                    <a:pt x="197" y="0"/>
                    <a:pt x="178" y="2"/>
                    <a:pt x="161" y="5"/>
                  </a:cubicBezTo>
                  <a:cubicBezTo>
                    <a:pt x="53" y="28"/>
                    <a:pt x="9" y="127"/>
                    <a:pt x="0" y="18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818"/>
                    <a:pt x="0" y="818"/>
                    <a:pt x="0" y="818"/>
                  </a:cubicBezTo>
                  <a:cubicBezTo>
                    <a:pt x="0" y="846"/>
                    <a:pt x="23" y="869"/>
                    <a:pt x="51" y="869"/>
                  </a:cubicBezTo>
                  <a:cubicBezTo>
                    <a:pt x="110" y="869"/>
                    <a:pt x="110" y="869"/>
                    <a:pt x="110" y="869"/>
                  </a:cubicBezTo>
                  <a:cubicBezTo>
                    <a:pt x="138" y="869"/>
                    <a:pt x="161" y="846"/>
                    <a:pt x="161" y="818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6" y="95"/>
                    <a:pt x="193" y="92"/>
                    <a:pt x="214" y="92"/>
                  </a:cubicBezTo>
                  <a:cubicBezTo>
                    <a:pt x="363" y="98"/>
                    <a:pt x="979" y="93"/>
                    <a:pt x="1005" y="92"/>
                  </a:cubicBezTo>
                  <a:cubicBezTo>
                    <a:pt x="1030" y="92"/>
                    <a:pt x="1051" y="71"/>
                    <a:pt x="1051" y="46"/>
                  </a:cubicBezTo>
                  <a:cubicBezTo>
                    <a:pt x="1050" y="21"/>
                    <a:pt x="1030" y="1"/>
                    <a:pt x="1004" y="0"/>
                  </a:cubicBezTo>
                  <a:close/>
                </a:path>
              </a:pathLst>
            </a:custGeom>
            <a:solidFill>
              <a:srgbClr val="6AB73E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Freeform 141"/>
            <p:cNvSpPr/>
            <p:nvPr/>
          </p:nvSpPr>
          <p:spPr bwMode="auto">
            <a:xfrm>
              <a:off x="4502867" y="2839739"/>
              <a:ext cx="1374" cy="20613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15 h 15"/>
                <a:gd name="T6" fmla="*/ 1 w 1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1"/>
                    <a:pt x="1" y="6"/>
                    <a:pt x="1" y="2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Freeform 142"/>
            <p:cNvSpPr/>
            <p:nvPr/>
          </p:nvSpPr>
          <p:spPr bwMode="auto">
            <a:xfrm>
              <a:off x="3149288" y="2529172"/>
              <a:ext cx="1499243" cy="1250515"/>
            </a:xfrm>
            <a:custGeom>
              <a:avLst/>
              <a:gdLst>
                <a:gd name="T0" fmla="*/ 889 w 1050"/>
                <a:gd name="T1" fmla="*/ 6 h 876"/>
                <a:gd name="T2" fmla="*/ 833 w 1050"/>
                <a:gd name="T3" fmla="*/ 1 h 876"/>
                <a:gd name="T4" fmla="*/ 46 w 1050"/>
                <a:gd name="T5" fmla="*/ 1 h 876"/>
                <a:gd name="T6" fmla="*/ 0 w 1050"/>
                <a:gd name="T7" fmla="*/ 47 h 876"/>
                <a:gd name="T8" fmla="*/ 46 w 1050"/>
                <a:gd name="T9" fmla="*/ 93 h 876"/>
                <a:gd name="T10" fmla="*/ 836 w 1050"/>
                <a:gd name="T11" fmla="*/ 93 h 876"/>
                <a:gd name="T12" fmla="*/ 889 w 1050"/>
                <a:gd name="T13" fmla="*/ 102 h 876"/>
                <a:gd name="T14" fmla="*/ 889 w 1050"/>
                <a:gd name="T15" fmla="*/ 876 h 876"/>
                <a:gd name="T16" fmla="*/ 1050 w 1050"/>
                <a:gd name="T17" fmla="*/ 695 h 876"/>
                <a:gd name="T18" fmla="*/ 1050 w 1050"/>
                <a:gd name="T19" fmla="*/ 202 h 876"/>
                <a:gd name="T20" fmla="*/ 1050 w 1050"/>
                <a:gd name="T21" fmla="*/ 186 h 876"/>
                <a:gd name="T22" fmla="*/ 889 w 1050"/>
                <a:gd name="T23" fmla="*/ 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0" h="876">
                  <a:moveTo>
                    <a:pt x="889" y="6"/>
                  </a:moveTo>
                  <a:cubicBezTo>
                    <a:pt x="872" y="2"/>
                    <a:pt x="853" y="0"/>
                    <a:pt x="833" y="1"/>
                  </a:cubicBezTo>
                  <a:cubicBezTo>
                    <a:pt x="687" y="6"/>
                    <a:pt x="53" y="1"/>
                    <a:pt x="46" y="1"/>
                  </a:cubicBezTo>
                  <a:cubicBezTo>
                    <a:pt x="21" y="1"/>
                    <a:pt x="0" y="21"/>
                    <a:pt x="0" y="47"/>
                  </a:cubicBezTo>
                  <a:cubicBezTo>
                    <a:pt x="0" y="72"/>
                    <a:pt x="20" y="93"/>
                    <a:pt x="46" y="93"/>
                  </a:cubicBezTo>
                  <a:cubicBezTo>
                    <a:pt x="72" y="93"/>
                    <a:pt x="688" y="98"/>
                    <a:pt x="836" y="93"/>
                  </a:cubicBezTo>
                  <a:cubicBezTo>
                    <a:pt x="857" y="92"/>
                    <a:pt x="875" y="96"/>
                    <a:pt x="889" y="102"/>
                  </a:cubicBezTo>
                  <a:cubicBezTo>
                    <a:pt x="889" y="876"/>
                    <a:pt x="889" y="876"/>
                    <a:pt x="889" y="876"/>
                  </a:cubicBezTo>
                  <a:cubicBezTo>
                    <a:pt x="898" y="817"/>
                    <a:pt x="942" y="718"/>
                    <a:pt x="1050" y="695"/>
                  </a:cubicBezTo>
                  <a:cubicBezTo>
                    <a:pt x="1050" y="202"/>
                    <a:pt x="1050" y="202"/>
                    <a:pt x="1050" y="202"/>
                  </a:cubicBezTo>
                  <a:cubicBezTo>
                    <a:pt x="1050" y="186"/>
                    <a:pt x="1050" y="186"/>
                    <a:pt x="1050" y="186"/>
                  </a:cubicBezTo>
                  <a:cubicBezTo>
                    <a:pt x="1041" y="128"/>
                    <a:pt x="997" y="29"/>
                    <a:pt x="889" y="6"/>
                  </a:cubicBezTo>
                  <a:close/>
                </a:path>
              </a:pathLst>
            </a:custGeom>
            <a:solidFill>
              <a:srgbClr val="43C0D4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Freeform 143"/>
            <p:cNvSpPr/>
            <p:nvPr/>
          </p:nvSpPr>
          <p:spPr bwMode="auto">
            <a:xfrm>
              <a:off x="4419041" y="1420199"/>
              <a:ext cx="1500618" cy="1374192"/>
            </a:xfrm>
            <a:custGeom>
              <a:avLst/>
              <a:gdLst>
                <a:gd name="T0" fmla="*/ 1004 w 1051"/>
                <a:gd name="T1" fmla="*/ 1 h 963"/>
                <a:gd name="T2" fmla="*/ 218 w 1051"/>
                <a:gd name="T3" fmla="*/ 1 h 963"/>
                <a:gd name="T4" fmla="*/ 161 w 1051"/>
                <a:gd name="T5" fmla="*/ 6 h 963"/>
                <a:gd name="T6" fmla="*/ 0 w 1051"/>
                <a:gd name="T7" fmla="*/ 187 h 963"/>
                <a:gd name="T8" fmla="*/ 0 w 1051"/>
                <a:gd name="T9" fmla="*/ 201 h 963"/>
                <a:gd name="T10" fmla="*/ 0 w 1051"/>
                <a:gd name="T11" fmla="*/ 783 h 963"/>
                <a:gd name="T12" fmla="*/ 161 w 1051"/>
                <a:gd name="T13" fmla="*/ 963 h 963"/>
                <a:gd name="T14" fmla="*/ 161 w 1051"/>
                <a:gd name="T15" fmla="*/ 102 h 963"/>
                <a:gd name="T16" fmla="*/ 214 w 1051"/>
                <a:gd name="T17" fmla="*/ 93 h 963"/>
                <a:gd name="T18" fmla="*/ 1005 w 1051"/>
                <a:gd name="T19" fmla="*/ 93 h 963"/>
                <a:gd name="T20" fmla="*/ 1051 w 1051"/>
                <a:gd name="T21" fmla="*/ 46 h 963"/>
                <a:gd name="T22" fmla="*/ 1004 w 1051"/>
                <a:gd name="T23" fmla="*/ 1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1" h="963">
                  <a:moveTo>
                    <a:pt x="1004" y="1"/>
                  </a:moveTo>
                  <a:cubicBezTo>
                    <a:pt x="998" y="1"/>
                    <a:pt x="364" y="6"/>
                    <a:pt x="218" y="1"/>
                  </a:cubicBezTo>
                  <a:cubicBezTo>
                    <a:pt x="197" y="0"/>
                    <a:pt x="178" y="2"/>
                    <a:pt x="161" y="6"/>
                  </a:cubicBezTo>
                  <a:cubicBezTo>
                    <a:pt x="53" y="29"/>
                    <a:pt x="9" y="129"/>
                    <a:pt x="0" y="187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783"/>
                    <a:pt x="0" y="783"/>
                    <a:pt x="0" y="783"/>
                  </a:cubicBezTo>
                  <a:cubicBezTo>
                    <a:pt x="108" y="806"/>
                    <a:pt x="152" y="905"/>
                    <a:pt x="161" y="963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76" y="96"/>
                    <a:pt x="193" y="92"/>
                    <a:pt x="214" y="93"/>
                  </a:cubicBezTo>
                  <a:cubicBezTo>
                    <a:pt x="363" y="98"/>
                    <a:pt x="979" y="93"/>
                    <a:pt x="1005" y="93"/>
                  </a:cubicBezTo>
                  <a:cubicBezTo>
                    <a:pt x="1031" y="93"/>
                    <a:pt x="1051" y="72"/>
                    <a:pt x="1051" y="46"/>
                  </a:cubicBezTo>
                  <a:cubicBezTo>
                    <a:pt x="1051" y="21"/>
                    <a:pt x="1030" y="1"/>
                    <a:pt x="1004" y="1"/>
                  </a:cubicBezTo>
                  <a:close/>
                </a:path>
              </a:pathLst>
            </a:custGeom>
            <a:solidFill>
              <a:srgbClr val="F09E17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 bwMode="auto">
            <a:xfrm>
              <a:off x="6156176" y="1131590"/>
              <a:ext cx="1066800" cy="315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8BC925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l"/>
              <a:r>
                <a:rPr lang="zh-CN" altLang="en-US" sz="2135" b="1" dirty="0">
                  <a:solidFill>
                    <a:srgbClr val="F09E17"/>
                  </a:solidFill>
                </a:rPr>
                <a:t>素质目标</a:t>
              </a:r>
              <a:endParaRPr lang="zh-CN" altLang="en-US" sz="2135" b="1" dirty="0">
                <a:solidFill>
                  <a:srgbClr val="F09E17"/>
                </a:solidFill>
              </a:endParaRPr>
            </a:p>
          </p:txBody>
        </p: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6164187" y="1431659"/>
              <a:ext cx="1973962" cy="53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培养学生保护动物、爱护环境、善待地球的意识。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 bwMode="auto">
            <a:xfrm>
              <a:off x="1730762" y="2249810"/>
              <a:ext cx="1066800" cy="315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2135" b="1" dirty="0">
                  <a:solidFill>
                    <a:srgbClr val="43C0D4"/>
                  </a:solidFill>
                </a:rPr>
                <a:t>能力目标</a:t>
              </a:r>
              <a:endParaRPr lang="zh-CN" altLang="en-US" sz="2135" b="1" dirty="0">
                <a:solidFill>
                  <a:srgbClr val="43C0D4"/>
                </a:solidFill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611188" y="2568189"/>
              <a:ext cx="2222950" cy="995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1. 能够按照飞禽走兽的身体形状特征，有步骤地描绘它们的形体。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2. 会按照飞禽走兽各自的形体特点进行细节再创造。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 bwMode="auto">
            <a:xfrm>
              <a:off x="6210511" y="3229500"/>
              <a:ext cx="1066800" cy="315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2135" b="1" dirty="0">
                  <a:solidFill>
                    <a:srgbClr val="6AB73E"/>
                  </a:solidFill>
                </a:rPr>
                <a:t>知识目标</a:t>
              </a:r>
              <a:endParaRPr lang="zh-CN" altLang="en-US" sz="2135" b="1" dirty="0">
                <a:solidFill>
                  <a:srgbClr val="6AB73E"/>
                </a:solidFill>
              </a:endParaRPr>
            </a:p>
          </p:txBody>
        </p: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6172276" y="3529569"/>
              <a:ext cx="1973962" cy="763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在幼儿实践教学中，知道如何引导幼儿分析飞禽走兽的形体区别，并加以小结。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590452" y="3300820"/>
              <a:ext cx="536130" cy="536130"/>
            </a:xfrm>
            <a:prstGeom prst="ellipse">
              <a:avLst/>
            </a:prstGeom>
            <a:solidFill>
              <a:srgbClr val="6AB73E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590452" y="1230720"/>
              <a:ext cx="536130" cy="536130"/>
            </a:xfrm>
            <a:prstGeom prst="ellipse">
              <a:avLst/>
            </a:prstGeom>
            <a:solidFill>
              <a:srgbClr val="F09E17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881223" y="2324222"/>
              <a:ext cx="536130" cy="536130"/>
            </a:xfrm>
            <a:prstGeom prst="ellipse">
              <a:avLst/>
            </a:prstGeom>
            <a:solidFill>
              <a:srgbClr val="43C0D4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TextBox 682"/>
            <p:cNvSpPr txBox="1"/>
            <p:nvPr/>
          </p:nvSpPr>
          <p:spPr>
            <a:xfrm>
              <a:off x="5694585" y="1301196"/>
              <a:ext cx="307181" cy="376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C</a:t>
              </a:r>
              <a:endParaRPr lang="zh-CN" altLang="en-US" sz="2665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TextBox 682"/>
            <p:cNvSpPr txBox="1"/>
            <p:nvPr/>
          </p:nvSpPr>
          <p:spPr>
            <a:xfrm>
              <a:off x="5690061" y="3379577"/>
              <a:ext cx="316230" cy="376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A</a:t>
              </a:r>
              <a:endParaRPr lang="zh-CN" altLang="en-US" sz="2665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TextBox 682"/>
            <p:cNvSpPr txBox="1"/>
            <p:nvPr/>
          </p:nvSpPr>
          <p:spPr>
            <a:xfrm>
              <a:off x="3005250" y="2397162"/>
              <a:ext cx="296704" cy="376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B</a:t>
              </a:r>
              <a:endParaRPr lang="zh-CN" altLang="en-US" sz="2665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3403" y="323573"/>
            <a:ext cx="1367516" cy="420370"/>
            <a:chOff x="568442" y="319364"/>
            <a:chExt cx="1367517" cy="420371"/>
          </a:xfrm>
        </p:grpSpPr>
        <p:sp>
          <p:nvSpPr>
            <p:cNvPr id="22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学习目标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01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90381" y="2853187"/>
            <a:ext cx="4246880" cy="1229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7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任务一 </a:t>
            </a:r>
            <a:endParaRPr lang="zh-CN" altLang="en-US" sz="37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7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走兽的特点与画法</a:t>
            </a:r>
            <a:endParaRPr lang="zh-CN" altLang="en-US" sz="37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1911076" cy="420370"/>
            <a:chOff x="568442" y="319364"/>
            <a:chExt cx="191107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81356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一、形体特征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714375" y="1268730"/>
            <a:ext cx="10315575" cy="1984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常见兽类的基本形体一般分为下列几个部分。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头：有尖、圆、长方等不同的结构形态。从正面看，大多数动物的眼睛、耳朵、鼻子在一条线上。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尾：有长短、大小之分。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四肢：脚分为奇蹄（马）、偶蹄（牛、羊、猪）、爪（虎、猫）、掌（象、熊、猴）。在简笔画中，动物的蹄子都会被简化，一般不会具体画出奇数、偶数。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3841115"/>
            <a:ext cx="4751705" cy="22421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8340" y="3410585"/>
            <a:ext cx="2438400" cy="27146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5645" y="4972685"/>
            <a:ext cx="3514725" cy="1152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1911076" cy="420370"/>
            <a:chOff x="568442" y="319364"/>
            <a:chExt cx="191107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81356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二、主要特征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1152525" y="1479550"/>
            <a:ext cx="5927090" cy="31851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描述动物，同样要从整体入手，抓住其主要特征。以牛为例，牛角是其最显著的特征，但它又只是局部。我们应当首先注意它的整个躯体，如黄牛的躯体约为长方形，还有粗壮的脖子，这构成了黄牛的整体形态。猪的躯体像个椭圆形，脖子很短。在掌握了整体之后，再进行局部刻画，但需要注意整体和局部的相互关系，若要准确画出它们的身体比例，可用各种几何形加以概括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兽类在行走时四肢不能左右同时走动，而是前后左右交替进行，以保持平衡。只有奔跑时，其两脚才分前后，同时行进。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4861560"/>
            <a:ext cx="2257425" cy="1352550"/>
          </a:xfrm>
          <a:prstGeom prst="rect">
            <a:avLst/>
          </a:prstGeom>
        </p:spPr>
      </p:pic>
      <p:pic>
        <p:nvPicPr>
          <p:cNvPr id="5" name="图片 4" descr="简笔画卡通可爱动物小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7145" y="1230630"/>
            <a:ext cx="4014470" cy="4014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2998196" cy="420370"/>
            <a:chOff x="568442" y="319364"/>
            <a:chExt cx="299819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290068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三、常见兽类画法举例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1096010" y="1258570"/>
            <a:ext cx="9999980" cy="2908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（1）兔子喜欢蜷伏，所以头与身体略成椭圆形。脖子在平时紧缩，只有头伸出时才会显露。跑跳时躯干会拉长，耳朵长、尾巴短，前腿短、后腿长。性情温顺可爱。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（2）猪的身体呈椭圆形，形体肥胖，如同两圆相交，背部凹，腹部凸，脚短眼睛小，尾巴细小，有的耳朵大且下垂，有的耳朵小且前竖。</a:t>
            </a:r>
            <a:endParaRPr kumimoji="0" lang="zh-CN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（3）猫的头呈圆形，耳朵是三角形，尾巴较长，身体窄长。</a:t>
            </a:r>
            <a:endParaRPr kumimoji="0" lang="zh-CN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（4）狗的品种很多，一般来说狗的耳朵和嘴巴都较长，眼睛在头部两侧略前，尾巴卷起。</a:t>
            </a:r>
            <a:endParaRPr kumimoji="0" lang="zh-CN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5030" y="4504690"/>
            <a:ext cx="3209925" cy="1466850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635" y="4471035"/>
            <a:ext cx="3228975" cy="1533525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4935" y="4428490"/>
            <a:ext cx="1552575" cy="1543050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8000" y="4471035"/>
            <a:ext cx="1581150" cy="145732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799.99842519685,&quot;width&quot;:19194.30708661417}"/>
</p:tagLst>
</file>

<file path=ppt/tags/tag2.xml><?xml version="1.0" encoding="utf-8"?>
<p:tagLst xmlns:p="http://schemas.openxmlformats.org/presentationml/2006/main">
  <p:tag name="COMMONDATA" val="eyJoZGlkIjoiNzQ3MTk3OTEyZDg4NzA3ZGRmN2U4ZTcxY2Y1ODYwYzQ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2ppt.com">
  <a:themeElements>
    <a:clrScheme name="自定义 3209">
      <a:dk1>
        <a:srgbClr val="C8A843"/>
      </a:dk1>
      <a:lt1>
        <a:srgbClr val="00BDC6"/>
      </a:lt1>
      <a:dk2>
        <a:srgbClr val="C276B8"/>
      </a:dk2>
      <a:lt2>
        <a:srgbClr val="8DC21F"/>
      </a:lt2>
      <a:accent1>
        <a:srgbClr val="080808"/>
      </a:accent1>
      <a:accent2>
        <a:srgbClr val="FFFFFF"/>
      </a:accent2>
      <a:accent3>
        <a:srgbClr val="080808"/>
      </a:accent3>
      <a:accent4>
        <a:srgbClr val="080808"/>
      </a:accent4>
      <a:accent5>
        <a:srgbClr val="080808"/>
      </a:accent5>
      <a:accent6>
        <a:srgbClr val="080808"/>
      </a:accent6>
      <a:hlink>
        <a:srgbClr val="080808"/>
      </a:hlink>
      <a:folHlink>
        <a:srgbClr val="08080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2495</Words>
  <Application>WPS 演示</Application>
  <PresentationFormat>宽屏</PresentationFormat>
  <Paragraphs>189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Arial Unicode MS</vt:lpstr>
      <vt:lpstr>Calibri</vt:lpstr>
      <vt:lpstr>微软雅黑</vt:lpstr>
      <vt:lpstr>方正尚酷简体</vt:lpstr>
      <vt:lpstr>Lato Light</vt:lpstr>
      <vt:lpstr>Directive Four</vt:lpstr>
      <vt:lpstr>Verdana</vt:lpstr>
      <vt:lpstr>方正中等线简体</vt:lpstr>
      <vt:lpstr>Impact</vt:lpstr>
      <vt:lpstr>黑体</vt:lpstr>
      <vt:lpstr>方正兰亭黑_GBK</vt:lpstr>
      <vt:lpstr>Office 主题</vt:lpstr>
      <vt:lpstr>www.2ppt.com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教学分析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老学生一枚</cp:lastModifiedBy>
  <cp:revision>50</cp:revision>
  <dcterms:created xsi:type="dcterms:W3CDTF">2022-08-15T05:20:00Z</dcterms:created>
  <dcterms:modified xsi:type="dcterms:W3CDTF">2022-08-15T08:06:08Z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4AD3F756D961429C9F8A79062D1F9B84</vt:lpwstr>
  </property>
  <property fmtid="{D5CDD505-2E9C-101B-9397-08002B2CF9AE}" pid="3" name="KSOProductBuildVer">
    <vt:lpwstr>2052-11.1.0.12302</vt:lpwstr>
  </property>
</Properties>
</file>